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7" r:id="rId3"/>
    <p:sldId id="268" r:id="rId4"/>
    <p:sldId id="273" r:id="rId5"/>
    <p:sldId id="274" r:id="rId6"/>
    <p:sldId id="269" r:id="rId7"/>
    <p:sldId id="276" r:id="rId8"/>
    <p:sldId id="277" r:id="rId9"/>
    <p:sldId id="275" r:id="rId10"/>
    <p:sldId id="279" r:id="rId11"/>
    <p:sldId id="278" r:id="rId12"/>
    <p:sldId id="270" r:id="rId13"/>
    <p:sldId id="280" r:id="rId14"/>
    <p:sldId id="271" r:id="rId15"/>
    <p:sldId id="281" r:id="rId16"/>
    <p:sldId id="285" r:id="rId17"/>
    <p:sldId id="286" r:id="rId18"/>
    <p:sldId id="287" r:id="rId19"/>
    <p:sldId id="272" r:id="rId20"/>
    <p:sldId id="288" r:id="rId21"/>
    <p:sldId id="289" r:id="rId22"/>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p:cViewPr varScale="1">
        <p:scale>
          <a:sx n="69" d="100"/>
          <a:sy n="69" d="100"/>
        </p:scale>
        <p:origin x="-141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143000" y="1122363"/>
            <a:ext cx="6858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E36BC19B-0E7A-4B23-AA7F-9A774E2D1D46}" type="datetimeFigureOut">
              <a:rPr lang="fi-FI" smtClean="0">
                <a:solidFill>
                  <a:prstClr val="black">
                    <a:tint val="75000"/>
                  </a:prstClr>
                </a:solidFill>
              </a:rPr>
              <a:pPr/>
              <a:t>11.11.2014</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590972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36BC19B-0E7A-4B23-AA7F-9A774E2D1D46}" type="datetimeFigureOut">
              <a:rPr lang="fi-FI" smtClean="0">
                <a:solidFill>
                  <a:prstClr val="black">
                    <a:tint val="75000"/>
                  </a:prstClr>
                </a:solidFill>
              </a:rPr>
              <a:pPr/>
              <a:t>11.11.2014</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953649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543675" y="365125"/>
            <a:ext cx="1971675"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628650" y="365125"/>
            <a:ext cx="5800725"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36BC19B-0E7A-4B23-AA7F-9A774E2D1D46}" type="datetimeFigureOut">
              <a:rPr lang="fi-FI" smtClean="0">
                <a:solidFill>
                  <a:prstClr val="black">
                    <a:tint val="75000"/>
                  </a:prstClr>
                </a:solidFill>
              </a:rPr>
              <a:pPr/>
              <a:t>11.11.2014</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810471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36BC19B-0E7A-4B23-AA7F-9A774E2D1D46}" type="datetimeFigureOut">
              <a:rPr lang="fi-FI" smtClean="0">
                <a:solidFill>
                  <a:prstClr val="black">
                    <a:tint val="75000"/>
                  </a:prstClr>
                </a:solidFill>
              </a:rPr>
              <a:pPr/>
              <a:t>11.11.2014</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145023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623888" y="1709739"/>
            <a:ext cx="78867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E36BC19B-0E7A-4B23-AA7F-9A774E2D1D46}" type="datetimeFigureOut">
              <a:rPr lang="fi-FI" smtClean="0">
                <a:solidFill>
                  <a:prstClr val="black">
                    <a:tint val="75000"/>
                  </a:prstClr>
                </a:solidFill>
              </a:rPr>
              <a:pPr/>
              <a:t>11.11.2014</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574754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628650" y="1825625"/>
            <a:ext cx="38862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29150" y="1825625"/>
            <a:ext cx="38862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E36BC19B-0E7A-4B23-AA7F-9A774E2D1D46}" type="datetimeFigureOut">
              <a:rPr lang="fi-FI" smtClean="0">
                <a:solidFill>
                  <a:prstClr val="black">
                    <a:tint val="75000"/>
                  </a:prstClr>
                </a:solidFill>
              </a:rPr>
              <a:pPr/>
              <a:t>11.11.2014</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93603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629841" y="365126"/>
            <a:ext cx="78867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629842" y="2505075"/>
            <a:ext cx="3868340"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29150" y="2505075"/>
            <a:ext cx="3887391"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E36BC19B-0E7A-4B23-AA7F-9A774E2D1D46}" type="datetimeFigureOut">
              <a:rPr lang="fi-FI" smtClean="0">
                <a:solidFill>
                  <a:prstClr val="black">
                    <a:tint val="75000"/>
                  </a:prstClr>
                </a:solidFill>
              </a:rPr>
              <a:pPr/>
              <a:t>11.11.2014</a:t>
            </a:fld>
            <a:endParaRPr lang="fi-FI">
              <a:solidFill>
                <a:prstClr val="black">
                  <a:tint val="75000"/>
                </a:prstClr>
              </a:solidFill>
            </a:endParaRPr>
          </a:p>
        </p:txBody>
      </p:sp>
      <p:sp>
        <p:nvSpPr>
          <p:cNvPr id="8" name="Alatunnisteen paikkamerkki 7"/>
          <p:cNvSpPr>
            <a:spLocks noGrp="1"/>
          </p:cNvSpPr>
          <p:nvPr>
            <p:ph type="ftr" sz="quarter" idx="11"/>
          </p:nvPr>
        </p:nvSpPr>
        <p:spPr/>
        <p:txBody>
          <a:bodyPr/>
          <a:lstStyle/>
          <a:p>
            <a:endParaRPr lang="fi-FI">
              <a:solidFill>
                <a:prstClr val="black">
                  <a:tint val="75000"/>
                </a:prstClr>
              </a:solidFill>
            </a:endParaRPr>
          </a:p>
        </p:txBody>
      </p:sp>
      <p:sp>
        <p:nvSpPr>
          <p:cNvPr id="9" name="Dian numeron paikkamerkki 8"/>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368534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E36BC19B-0E7A-4B23-AA7F-9A774E2D1D46}" type="datetimeFigureOut">
              <a:rPr lang="fi-FI" smtClean="0">
                <a:solidFill>
                  <a:prstClr val="black">
                    <a:tint val="75000"/>
                  </a:prstClr>
                </a:solidFill>
              </a:rPr>
              <a:pPr/>
              <a:t>11.11.2014</a:t>
            </a:fld>
            <a:endParaRPr lang="fi-FI">
              <a:solidFill>
                <a:prstClr val="black">
                  <a:tint val="75000"/>
                </a:prstClr>
              </a:solidFill>
            </a:endParaRPr>
          </a:p>
        </p:txBody>
      </p:sp>
      <p:sp>
        <p:nvSpPr>
          <p:cNvPr id="4" name="Alatunnisteen paikkamerkki 3"/>
          <p:cNvSpPr>
            <a:spLocks noGrp="1"/>
          </p:cNvSpPr>
          <p:nvPr>
            <p:ph type="ftr" sz="quarter" idx="11"/>
          </p:nvPr>
        </p:nvSpPr>
        <p:spPr/>
        <p:txBody>
          <a:bodyPr/>
          <a:lstStyle/>
          <a:p>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388731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E36BC19B-0E7A-4B23-AA7F-9A774E2D1D46}" type="datetimeFigureOut">
              <a:rPr lang="fi-FI" smtClean="0">
                <a:solidFill>
                  <a:prstClr val="black">
                    <a:tint val="75000"/>
                  </a:prstClr>
                </a:solidFill>
              </a:rPr>
              <a:pPr/>
              <a:t>11.11.2014</a:t>
            </a:fld>
            <a:endParaRPr lang="fi-FI">
              <a:solidFill>
                <a:prstClr val="black">
                  <a:tint val="75000"/>
                </a:prstClr>
              </a:solidFill>
            </a:endParaRPr>
          </a:p>
        </p:txBody>
      </p:sp>
      <p:sp>
        <p:nvSpPr>
          <p:cNvPr id="3" name="Alatunnisteen paikkamerkki 2"/>
          <p:cNvSpPr>
            <a:spLocks noGrp="1"/>
          </p:cNvSpPr>
          <p:nvPr>
            <p:ph type="ftr" sz="quarter" idx="11"/>
          </p:nvPr>
        </p:nvSpPr>
        <p:spPr/>
        <p:txBody>
          <a:bodyPr/>
          <a:lstStyle/>
          <a:p>
            <a:endParaRPr lang="fi-FI">
              <a:solidFill>
                <a:prstClr val="black">
                  <a:tint val="75000"/>
                </a:prstClr>
              </a:solidFill>
            </a:endParaRPr>
          </a:p>
        </p:txBody>
      </p:sp>
      <p:sp>
        <p:nvSpPr>
          <p:cNvPr id="4" name="Dian numeron paikkamerkki 3"/>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827499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629841" y="457200"/>
            <a:ext cx="2949178"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E36BC19B-0E7A-4B23-AA7F-9A774E2D1D46}" type="datetimeFigureOut">
              <a:rPr lang="fi-FI" smtClean="0">
                <a:solidFill>
                  <a:prstClr val="black">
                    <a:tint val="75000"/>
                  </a:prstClr>
                </a:solidFill>
              </a:rPr>
              <a:pPr/>
              <a:t>11.11.2014</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719921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629841" y="457200"/>
            <a:ext cx="2949178"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E36BC19B-0E7A-4B23-AA7F-9A774E2D1D46}" type="datetimeFigureOut">
              <a:rPr lang="fi-FI" smtClean="0">
                <a:solidFill>
                  <a:prstClr val="black">
                    <a:tint val="75000"/>
                  </a:prstClr>
                </a:solidFill>
              </a:rPr>
              <a:pPr/>
              <a:t>11.11.2014</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383831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6BC19B-0E7A-4B23-AA7F-9A774E2D1D46}" type="datetimeFigureOut">
              <a:rPr lang="fi-FI" smtClean="0">
                <a:solidFill>
                  <a:prstClr val="black">
                    <a:tint val="75000"/>
                  </a:prstClr>
                </a:solidFill>
              </a:rPr>
              <a:pPr/>
              <a:t>11.11.2014</a:t>
            </a:fld>
            <a:endParaRPr lang="fi-FI">
              <a:solidFill>
                <a:prstClr val="black">
                  <a:tint val="75000"/>
                </a:prstClr>
              </a:solidFill>
            </a:endParaRPr>
          </a:p>
        </p:txBody>
      </p:sp>
      <p:sp>
        <p:nvSpPr>
          <p:cNvPr id="5" name="Alatunnisteen paikkamerkki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solidFill>
                <a:prstClr val="black">
                  <a:tint val="75000"/>
                </a:prstClr>
              </a:solidFill>
            </a:endParaRPr>
          </a:p>
        </p:txBody>
      </p:sp>
      <p:sp>
        <p:nvSpPr>
          <p:cNvPr id="6" name="Dian numeron paikkamerkki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DE8B85-14B2-4DC1-AA62-89D211C5A7B5}"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220123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eGeAeRcBOQo?list=UU-BxByTK7T5YUbFb1ecJliQ"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lSLnsq_57E8"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608138" y="2492896"/>
            <a:ext cx="7709017" cy="262813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3600" dirty="0" smtClean="0">
                <a:solidFill>
                  <a:prstClr val="white"/>
                </a:solidFill>
              </a:rPr>
              <a:t>TASAPAINOA!</a:t>
            </a:r>
          </a:p>
          <a:p>
            <a:pPr algn="ctr"/>
            <a:r>
              <a:rPr lang="fi-FI" sz="3200" dirty="0">
                <a:solidFill>
                  <a:prstClr val="white"/>
                </a:solidFill>
              </a:rPr>
              <a:t>s</a:t>
            </a:r>
            <a:r>
              <a:rPr lang="fi-FI" sz="3200" dirty="0" smtClean="0">
                <a:solidFill>
                  <a:prstClr val="white"/>
                </a:solidFill>
              </a:rPr>
              <a:t>yömishäiriöt ja niihin puuttuminen</a:t>
            </a:r>
            <a:endParaRPr lang="fi-FI" sz="3200" dirty="0">
              <a:solidFill>
                <a:prstClr val="white"/>
              </a:solidFill>
            </a:endParaRPr>
          </a:p>
          <a:p>
            <a:pPr algn="ctr"/>
            <a:endParaRPr lang="fi-FI" sz="3600" dirty="0">
              <a:solidFill>
                <a:prstClr val="white"/>
              </a:solidFill>
            </a:endParaRPr>
          </a:p>
          <a:p>
            <a:pPr algn="ctr"/>
            <a:r>
              <a:rPr lang="fi-FI" sz="3600" dirty="0" smtClean="0">
                <a:solidFill>
                  <a:prstClr val="white"/>
                </a:solidFill>
              </a:rPr>
              <a:t>MATERIAALI VANHEMPAINILTAAN</a:t>
            </a:r>
            <a:endParaRPr lang="fi-FI" sz="3600" dirty="0">
              <a:solidFill>
                <a:prstClr val="white"/>
              </a:solidFill>
            </a:endParaRPr>
          </a:p>
        </p:txBody>
      </p:sp>
      <p:sp>
        <p:nvSpPr>
          <p:cNvPr id="8" name="Pyöristetty suorakulmio 7"/>
          <p:cNvSpPr/>
          <p:nvPr/>
        </p:nvSpPr>
        <p:spPr>
          <a:xfrm>
            <a:off x="2770458" y="5661248"/>
            <a:ext cx="3384375" cy="73816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dirty="0" err="1" smtClean="0">
                <a:solidFill>
                  <a:prstClr val="white"/>
                </a:solidFill>
              </a:rPr>
              <a:t>www.tasapainoa.fi</a:t>
            </a:r>
            <a:endParaRPr lang="fi-FI" dirty="0">
              <a:solidFill>
                <a:prstClr val="white"/>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0333" y="154707"/>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6908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pic>
        <p:nvPicPr>
          <p:cNvPr id="3" name="eGeAeRcBOQo?list=UU-BxByTK7T5YUbFb1ecJliQ"/>
          <p:cNvPicPr>
            <a:picLocks noRot="1" noChangeAspect="1"/>
          </p:cNvPicPr>
          <p:nvPr>
            <a:videoFile r:link="rId1"/>
          </p:nvPr>
        </p:nvPicPr>
        <p:blipFill>
          <a:blip r:embed="rId3"/>
          <a:stretch>
            <a:fillRect/>
          </a:stretch>
        </p:blipFill>
        <p:spPr>
          <a:xfrm>
            <a:off x="0" y="857250"/>
            <a:ext cx="9180512" cy="5164038"/>
          </a:xfrm>
          <a:prstGeom prst="rect">
            <a:avLst/>
          </a:prstGeom>
        </p:spPr>
      </p:pic>
    </p:spTree>
    <p:extLst>
      <p:ext uri="{BB962C8B-B14F-4D97-AF65-F5344CB8AC3E}">
        <p14:creationId xmlns:p14="http://schemas.microsoft.com/office/powerpoint/2010/main" val="1896995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1511302" y="1554721"/>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Syömishäiriötä sairastavan ajatuksia hallitsevat ruoka, syöminen ja syömisten suunnittelu.</a:t>
            </a:r>
            <a:endParaRPr lang="fi-FI" sz="20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MITÄ SAIRASTAVA AJATTELEE?</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1541746" y="2636912"/>
            <a:ext cx="5096137" cy="1103868"/>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Syömishäiriötä sairastavalla ei välttämättä ole sairaudentuntoa eli hän ei itse koe tekevänsä mitään outoa tai sairastavansa.</a:t>
            </a:r>
            <a:endParaRPr lang="fi-FI" sz="2000" b="1" dirty="0"/>
          </a:p>
        </p:txBody>
      </p:sp>
      <p:sp>
        <p:nvSpPr>
          <p:cNvPr id="9" name="Pyöristetty suorakulmio 8"/>
          <p:cNvSpPr/>
          <p:nvPr/>
        </p:nvSpPr>
        <p:spPr>
          <a:xfrm>
            <a:off x="1536455" y="3961686"/>
            <a:ext cx="5096136"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Sairauden oireet tuovat helpotusta ahdistukseen.</a:t>
            </a:r>
            <a:endParaRPr lang="fi-FI" sz="2000" b="1" dirty="0">
              <a:solidFill>
                <a:prstClr val="white"/>
              </a:solidFill>
            </a:endParaRPr>
          </a:p>
        </p:txBody>
      </p:sp>
      <p:sp>
        <p:nvSpPr>
          <p:cNvPr id="10" name="Pyöristetty suorakulmio 9"/>
          <p:cNvSpPr/>
          <p:nvPr/>
        </p:nvSpPr>
        <p:spPr>
          <a:xfrm>
            <a:off x="1541746" y="5229201"/>
            <a:ext cx="5096137" cy="1127646"/>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Sairastava pyrkii usein salaamaan oireensa ja pahan olonsa.</a:t>
            </a:r>
            <a:endParaRPr lang="fi-FI" sz="2000" b="1" dirty="0">
              <a:solidFill>
                <a:prstClr val="white"/>
              </a:solidFill>
            </a:endParaRPr>
          </a:p>
        </p:txBody>
      </p:sp>
    </p:spTree>
    <p:extLst>
      <p:ext uri="{BB962C8B-B14F-4D97-AF65-F5344CB8AC3E}">
        <p14:creationId xmlns:p14="http://schemas.microsoft.com/office/powerpoint/2010/main" val="3381663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520404" y="1340768"/>
            <a:ext cx="5497827" cy="160593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sz="2000" i="1" dirty="0"/>
              <a:t>Tiesin, ettei </a:t>
            </a:r>
            <a:r>
              <a:rPr lang="fi-FI" sz="2000" i="1" dirty="0" err="1"/>
              <a:t>mun</a:t>
            </a:r>
            <a:r>
              <a:rPr lang="fi-FI" sz="2000" i="1" dirty="0"/>
              <a:t> käyttäytyminen ollut terveellistä, mutta silti tein sitä koko ajan. Se oli semmoinen fiilis, kuin olisi repeytynyt kahtia. Toinen puoli puhuu järkeä ja toinen jotain ihan muuta.</a:t>
            </a:r>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SAIRASTAVAN AJATUKSIA</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2927069" y="3212976"/>
            <a:ext cx="5753851" cy="171780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i="1" dirty="0">
                <a:solidFill>
                  <a:schemeClr val="tx1"/>
                </a:solidFill>
              </a:rPr>
              <a:t>Yksi suklaarusina – ajattelin, että musta tulee siitä vähintään 150-kiloinen. Se oli fakta </a:t>
            </a:r>
            <a:r>
              <a:rPr lang="fi-FI" sz="2000" i="1" dirty="0" err="1">
                <a:solidFill>
                  <a:schemeClr val="tx1"/>
                </a:solidFill>
              </a:rPr>
              <a:t>mun</a:t>
            </a:r>
            <a:r>
              <a:rPr lang="fi-FI" sz="2000" i="1" dirty="0">
                <a:solidFill>
                  <a:schemeClr val="tx1"/>
                </a:solidFill>
              </a:rPr>
              <a:t> päässä. Jos jääkaapissa oli vesikannu ja vaikka margariinirasia, niin ajattelin että kalorit pomppaavat rasvasta </a:t>
            </a:r>
            <a:r>
              <a:rPr lang="fi-FI" sz="2000" i="1" dirty="0" smtClean="0">
                <a:solidFill>
                  <a:schemeClr val="tx1"/>
                </a:solidFill>
              </a:rPr>
              <a:t>vesiastiaan. </a:t>
            </a:r>
            <a:endParaRPr lang="fi-FI" sz="2000" dirty="0">
              <a:solidFill>
                <a:schemeClr val="tx1"/>
              </a:solidFill>
            </a:endParaRPr>
          </a:p>
        </p:txBody>
      </p:sp>
      <p:sp>
        <p:nvSpPr>
          <p:cNvPr id="10" name="Pyöristetty suorakulmio 9"/>
          <p:cNvSpPr/>
          <p:nvPr/>
        </p:nvSpPr>
        <p:spPr>
          <a:xfrm>
            <a:off x="520404" y="5229200"/>
            <a:ext cx="5516974" cy="143043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i="1" kern="0" dirty="0">
                <a:solidFill>
                  <a:schemeClr val="bg1"/>
                </a:solidFill>
                <a:latin typeface="Arial"/>
              </a:rPr>
              <a:t>Ajattelin, että kaikki inhoavat minua. Kun kävelin jossain, mielestäni jokainen </a:t>
            </a:r>
            <a:r>
              <a:rPr lang="fi-FI" i="1" kern="0" dirty="0" smtClean="0">
                <a:solidFill>
                  <a:schemeClr val="bg1"/>
                </a:solidFill>
                <a:latin typeface="Arial"/>
              </a:rPr>
              <a:t>katsoi </a:t>
            </a:r>
            <a:r>
              <a:rPr lang="fi-FI" i="1" kern="0" dirty="0">
                <a:solidFill>
                  <a:schemeClr val="bg1"/>
                </a:solidFill>
                <a:latin typeface="Arial"/>
              </a:rPr>
              <a:t>niin, että olen ihan idiootti. Mukamas tiesin, että he ajattelevat minusta </a:t>
            </a:r>
            <a:r>
              <a:rPr lang="fi-FI" i="1" kern="0" dirty="0" smtClean="0">
                <a:solidFill>
                  <a:schemeClr val="bg1"/>
                </a:solidFill>
                <a:latin typeface="Arial"/>
              </a:rPr>
              <a:t>pelkkää pahaa.</a:t>
            </a:r>
            <a:endParaRPr lang="fi-FI" sz="2400" dirty="0">
              <a:solidFill>
                <a:schemeClr val="bg1"/>
              </a:solidFill>
            </a:endParaRPr>
          </a:p>
        </p:txBody>
      </p:sp>
    </p:spTree>
    <p:extLst>
      <p:ext uri="{BB962C8B-B14F-4D97-AF65-F5344CB8AC3E}">
        <p14:creationId xmlns:p14="http://schemas.microsoft.com/office/powerpoint/2010/main" val="71296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520404" y="1700808"/>
            <a:ext cx="5497827" cy="160593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i="1" kern="0" dirty="0">
                <a:solidFill>
                  <a:schemeClr val="bg1"/>
                </a:solidFill>
                <a:latin typeface="Arial"/>
              </a:rPr>
              <a:t>Arkisten valintojen vaikeus helpottui, kun tuli anoreksia. Y</a:t>
            </a:r>
            <a:r>
              <a:rPr lang="fi-FI" i="1" kern="0" dirty="0" smtClean="0">
                <a:solidFill>
                  <a:schemeClr val="bg1"/>
                </a:solidFill>
                <a:latin typeface="Arial"/>
              </a:rPr>
              <a:t>htäkkiä </a:t>
            </a:r>
            <a:r>
              <a:rPr lang="fi-FI" i="1" kern="0" dirty="0">
                <a:solidFill>
                  <a:schemeClr val="bg1"/>
                </a:solidFill>
                <a:latin typeface="Arial"/>
              </a:rPr>
              <a:t>ei tarvinnutkaan enää miettiä. Se </a:t>
            </a:r>
            <a:r>
              <a:rPr lang="fi-FI" i="1" kern="0" dirty="0" smtClean="0">
                <a:solidFill>
                  <a:schemeClr val="bg1"/>
                </a:solidFill>
                <a:latin typeface="Arial"/>
              </a:rPr>
              <a:t>tuntui </a:t>
            </a:r>
            <a:r>
              <a:rPr lang="fi-FI" i="1" kern="0" dirty="0">
                <a:solidFill>
                  <a:schemeClr val="bg1"/>
                </a:solidFill>
                <a:latin typeface="Arial"/>
              </a:rPr>
              <a:t>vapauttavalta, mutta toisaalta joskus syömättömyys teki sen, etten tajunnut oikeasti mistään </a:t>
            </a:r>
            <a:r>
              <a:rPr lang="fi-FI" i="1" kern="0" dirty="0" smtClean="0">
                <a:solidFill>
                  <a:schemeClr val="bg1"/>
                </a:solidFill>
                <a:latin typeface="Arial"/>
              </a:rPr>
              <a:t>mitään.</a:t>
            </a:r>
            <a:endParaRPr lang="fi-FI" sz="2000" i="1" dirty="0">
              <a:solidFill>
                <a:schemeClr val="bg1"/>
              </a:solidFill>
            </a:endParaRPr>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SAIRASTAVAN AJATUKSIA</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520405" y="3789040"/>
            <a:ext cx="8160516" cy="2088232"/>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eaLnBrk="0" fontAlgn="base" hangingPunct="0">
              <a:spcBef>
                <a:spcPct val="20000"/>
              </a:spcBef>
              <a:spcAft>
                <a:spcPct val="0"/>
              </a:spcAft>
              <a:defRPr/>
            </a:pPr>
            <a:r>
              <a:rPr lang="fi-FI" i="1" kern="0" dirty="0">
                <a:solidFill>
                  <a:srgbClr val="000000"/>
                </a:solidFill>
                <a:latin typeface="Arial"/>
              </a:rPr>
              <a:t>Jos olin suunnitellut, miten päivän pitää mennä eikä se mennyt niin, piti rangaista itseään – konkreettisesti tai päässään. Kun laskin keittiön kraanasta vettä, </a:t>
            </a:r>
            <a:r>
              <a:rPr lang="fi-FI" i="1" kern="0" dirty="0" smtClean="0">
                <a:solidFill>
                  <a:srgbClr val="000000"/>
                </a:solidFill>
                <a:latin typeface="Arial"/>
              </a:rPr>
              <a:t>roiskeet </a:t>
            </a:r>
            <a:r>
              <a:rPr lang="fi-FI" i="1" kern="0" dirty="0">
                <a:solidFill>
                  <a:srgbClr val="000000"/>
                </a:solidFill>
                <a:latin typeface="Arial"/>
              </a:rPr>
              <a:t>tiskialtaasta piti pyyhkiä saman tien. Jos en tee niin, elämä sortuu. Tiukin kontrolli liittyi kotiin ja omaan reviiriin. Mutta oikeastaan kaikki ajatukset olivat pakonomaisia, mikään ei ollut rentoa.</a:t>
            </a:r>
          </a:p>
        </p:txBody>
      </p:sp>
    </p:spTree>
    <p:extLst>
      <p:ext uri="{BB962C8B-B14F-4D97-AF65-F5344CB8AC3E}">
        <p14:creationId xmlns:p14="http://schemas.microsoft.com/office/powerpoint/2010/main" val="12691549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1929740" y="1565274"/>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dirty="0" smtClean="0"/>
              <a:t>Syömishäiriö on sairaus ja siitä voi toipua.</a:t>
            </a:r>
            <a:endParaRPr lang="fi-FI" sz="2000"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TOIPUMISEN AVAIMIA</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1929740" y="2738055"/>
            <a:ext cx="5109457" cy="981184"/>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dirty="0" smtClean="0"/>
              <a:t>Syömishäiriön rutiinit tuottavat turvaa, mutta samalla rajoittavat ja orjuuttavat.</a:t>
            </a:r>
            <a:endParaRPr lang="fi-FI" sz="2000" dirty="0"/>
          </a:p>
        </p:txBody>
      </p:sp>
      <p:sp>
        <p:nvSpPr>
          <p:cNvPr id="9" name="Pyöristetty suorakulmio 8"/>
          <p:cNvSpPr/>
          <p:nvPr/>
        </p:nvSpPr>
        <p:spPr>
          <a:xfrm>
            <a:off x="1897095" y="4005064"/>
            <a:ext cx="5142101"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dirty="0" smtClean="0">
                <a:solidFill>
                  <a:prstClr val="white"/>
                </a:solidFill>
              </a:rPr>
              <a:t>Ammattiapu on usein tarpeen.</a:t>
            </a:r>
            <a:endParaRPr lang="fi-FI" sz="2000" dirty="0">
              <a:solidFill>
                <a:prstClr val="white"/>
              </a:solidFill>
            </a:endParaRPr>
          </a:p>
        </p:txBody>
      </p:sp>
      <p:sp>
        <p:nvSpPr>
          <p:cNvPr id="10" name="Pyöristetty suorakulmio 9"/>
          <p:cNvSpPr/>
          <p:nvPr/>
        </p:nvSpPr>
        <p:spPr>
          <a:xfrm>
            <a:off x="1929740" y="5445224"/>
            <a:ext cx="5109457" cy="92509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dirty="0" smtClean="0">
                <a:solidFill>
                  <a:prstClr val="white"/>
                </a:solidFill>
              </a:rPr>
              <a:t>Läheisten tuki, ymmärrys ja hyväksyntä ovat merkittäviä voimavaroja.</a:t>
            </a:r>
            <a:endParaRPr lang="fi-FI" sz="2000" dirty="0">
              <a:solidFill>
                <a:prstClr val="white"/>
              </a:solidFill>
            </a:endParaRPr>
          </a:p>
        </p:txBody>
      </p:sp>
    </p:spTree>
    <p:extLst>
      <p:ext uri="{BB962C8B-B14F-4D97-AF65-F5344CB8AC3E}">
        <p14:creationId xmlns:p14="http://schemas.microsoft.com/office/powerpoint/2010/main" val="14486566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467545" y="1565274"/>
            <a:ext cx="6525688"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i="1" dirty="0"/>
              <a:t>Vielä viime vuosinakin olen koko ajan aktiivisesti joutunut vetämään rajoja, kun toiset ihmiset ovat niin tottuneita siihen, että huolehdin </a:t>
            </a:r>
            <a:r>
              <a:rPr lang="fi-FI" sz="2000" i="1" dirty="0" smtClean="0"/>
              <a:t>heistä.</a:t>
            </a:r>
            <a:endParaRPr lang="fi-FI" sz="2000"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TOIPUMISEN AVAIMIA</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467544" y="2924944"/>
            <a:ext cx="8202487" cy="1267009"/>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i="1" dirty="0">
                <a:solidFill>
                  <a:schemeClr val="tx1"/>
                </a:solidFill>
              </a:rPr>
              <a:t>Kelpaan tällaisena kuin olen itselleni ja myös muut tykkäävät minusta ihan </a:t>
            </a:r>
            <a:r>
              <a:rPr lang="fi-FI" sz="2000" i="1" dirty="0" smtClean="0">
                <a:solidFill>
                  <a:schemeClr val="tx1"/>
                </a:solidFill>
              </a:rPr>
              <a:t>tämmöisenä</a:t>
            </a:r>
            <a:r>
              <a:rPr lang="fi-FI" sz="2000" i="1" dirty="0">
                <a:solidFill>
                  <a:schemeClr val="tx1"/>
                </a:solidFill>
              </a:rPr>
              <a:t>. On ollut tosi vaikea oppia, että virheitä saa tehdä. Niitä ei tarvitse </a:t>
            </a:r>
            <a:r>
              <a:rPr lang="fi-FI" sz="2000" i="1" dirty="0" smtClean="0">
                <a:solidFill>
                  <a:schemeClr val="tx1"/>
                </a:solidFill>
              </a:rPr>
              <a:t>vatvoa </a:t>
            </a:r>
            <a:r>
              <a:rPr lang="fi-FI" sz="2000" i="1" dirty="0">
                <a:solidFill>
                  <a:schemeClr val="tx1"/>
                </a:solidFill>
              </a:rPr>
              <a:t>mielessään koko päivää tai viikkoa, että nyt menin </a:t>
            </a:r>
            <a:r>
              <a:rPr lang="fi-FI" sz="2000" i="1" dirty="0" smtClean="0">
                <a:solidFill>
                  <a:schemeClr val="tx1"/>
                </a:solidFill>
              </a:rPr>
              <a:t>mokaamaan.</a:t>
            </a:r>
            <a:endParaRPr lang="fi-FI" sz="2000" dirty="0">
              <a:solidFill>
                <a:schemeClr val="tx1"/>
              </a:solidFill>
            </a:endParaRPr>
          </a:p>
        </p:txBody>
      </p:sp>
      <p:sp>
        <p:nvSpPr>
          <p:cNvPr id="9" name="Pyöristetty suorakulmio 8"/>
          <p:cNvSpPr/>
          <p:nvPr/>
        </p:nvSpPr>
        <p:spPr>
          <a:xfrm>
            <a:off x="467545" y="4581128"/>
            <a:ext cx="8202486" cy="1944216"/>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i="1" dirty="0"/>
              <a:t>Jo viimeiset viisi vuotta tuntui, että mieli oli aika terve ja oli käsitellyt asioita hirveästi. Silti oli täysin kiinni rituaalisessa syömishäiriökäyttäytymisessä ja </a:t>
            </a:r>
            <a:r>
              <a:rPr lang="fi-FI" sz="2000" i="1" dirty="0" smtClean="0"/>
              <a:t>oksentamisessa</a:t>
            </a:r>
            <a:r>
              <a:rPr lang="fi-FI" sz="2000" i="1" dirty="0"/>
              <a:t>. Oli jo kaikki palaset ikään kuin käsissä – ei ihannoinut laihuutta ainakaan omalla kohdallaan ja pyrki eteenpäin ja tiesi mitä pitäisi tehdä ja miten olla – ja silti sairaus vaan pyöritti täysin käyttäytymistä. </a:t>
            </a:r>
            <a:endParaRPr lang="fi-FI" sz="2000" dirty="0">
              <a:solidFill>
                <a:prstClr val="white"/>
              </a:solidFill>
            </a:endParaRPr>
          </a:p>
        </p:txBody>
      </p:sp>
    </p:spTree>
    <p:extLst>
      <p:ext uri="{BB962C8B-B14F-4D97-AF65-F5344CB8AC3E}">
        <p14:creationId xmlns:p14="http://schemas.microsoft.com/office/powerpoint/2010/main" val="4235299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8" name="Suorakulmio 7"/>
          <p:cNvSpPr/>
          <p:nvPr/>
        </p:nvSpPr>
        <p:spPr>
          <a:xfrm>
            <a:off x="-323850" y="303213"/>
            <a:ext cx="6985000" cy="1027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altLang="fi-FI" sz="2000" b="1" kern="0" dirty="0">
                <a:solidFill>
                  <a:srgbClr val="000000"/>
                </a:solidFill>
              </a:rPr>
              <a:t>KOLME </a:t>
            </a:r>
            <a:r>
              <a:rPr lang="fi-FI" altLang="fi-FI" sz="2000" b="1" kern="0" dirty="0" smtClean="0">
                <a:solidFill>
                  <a:srgbClr val="000000"/>
                </a:solidFill>
              </a:rPr>
              <a:t>AJATUSTA SYÖMISHÄIRIÖÖN PUUTTUMISESTA: </a:t>
            </a:r>
            <a:endParaRPr lang="fi-FI" altLang="fi-FI" sz="2000" b="1" kern="0" dirty="0">
              <a:solidFill>
                <a:srgbClr val="000000"/>
              </a:solidFill>
            </a:endParaRPr>
          </a:p>
          <a:p>
            <a:pPr algn="ctr">
              <a:defRPr/>
            </a:pPr>
            <a:r>
              <a:rPr lang="fi-FI" altLang="fi-FI" sz="2000" b="1" kern="0" dirty="0">
                <a:solidFill>
                  <a:srgbClr val="000000"/>
                </a:solidFill>
              </a:rPr>
              <a:t>NRO 1</a:t>
            </a:r>
          </a:p>
        </p:txBody>
      </p:sp>
      <p:sp>
        <p:nvSpPr>
          <p:cNvPr id="10" name="Pyöristetty suorakulmio 9"/>
          <p:cNvSpPr/>
          <p:nvPr/>
        </p:nvSpPr>
        <p:spPr>
          <a:xfrm>
            <a:off x="366713" y="1706563"/>
            <a:ext cx="3290887" cy="140493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fi-FI" b="1" dirty="0">
                <a:solidFill>
                  <a:prstClr val="white"/>
                </a:solidFill>
              </a:rPr>
              <a:t>Koskaan ei voi puuttua </a:t>
            </a:r>
          </a:p>
          <a:p>
            <a:pPr algn="ctr">
              <a:spcBef>
                <a:spcPct val="0"/>
              </a:spcBef>
              <a:defRPr/>
            </a:pPr>
            <a:r>
              <a:rPr lang="fi-FI" b="1" dirty="0">
                <a:solidFill>
                  <a:prstClr val="white"/>
                </a:solidFill>
              </a:rPr>
              <a:t>liian aikaisin.</a:t>
            </a:r>
          </a:p>
        </p:txBody>
      </p:sp>
      <p:sp>
        <p:nvSpPr>
          <p:cNvPr id="11" name="Pyöristetty suorakulmio 10"/>
          <p:cNvSpPr/>
          <p:nvPr/>
        </p:nvSpPr>
        <p:spPr>
          <a:xfrm>
            <a:off x="4500563" y="1928813"/>
            <a:ext cx="4175125" cy="172878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20000"/>
              </a:spcBef>
              <a:spcAft>
                <a:spcPct val="0"/>
              </a:spcAft>
              <a:defRPr/>
            </a:pPr>
            <a:r>
              <a:rPr lang="fi-FI" b="1" dirty="0">
                <a:solidFill>
                  <a:prstClr val="white"/>
                </a:solidFill>
              </a:rPr>
              <a:t>Mitä varhaisemmassa vaiheessa </a:t>
            </a:r>
          </a:p>
          <a:p>
            <a:pPr algn="ctr" eaLnBrk="0" fontAlgn="base" hangingPunct="0">
              <a:spcBef>
                <a:spcPct val="20000"/>
              </a:spcBef>
              <a:spcAft>
                <a:spcPct val="0"/>
              </a:spcAft>
              <a:defRPr/>
            </a:pPr>
            <a:r>
              <a:rPr lang="fi-FI" b="1" dirty="0">
                <a:solidFill>
                  <a:prstClr val="white"/>
                </a:solidFill>
              </a:rPr>
              <a:t>syömisongelmiin saa apua, </a:t>
            </a:r>
          </a:p>
          <a:p>
            <a:pPr algn="ctr" eaLnBrk="0" fontAlgn="base" hangingPunct="0">
              <a:spcBef>
                <a:spcPct val="20000"/>
              </a:spcBef>
              <a:spcAft>
                <a:spcPct val="0"/>
              </a:spcAft>
              <a:defRPr/>
            </a:pPr>
            <a:r>
              <a:rPr lang="fi-FI" b="1" dirty="0">
                <a:solidFill>
                  <a:prstClr val="white"/>
                </a:solidFill>
              </a:rPr>
              <a:t>sen parempi.</a:t>
            </a:r>
          </a:p>
        </p:txBody>
      </p:sp>
      <p:sp>
        <p:nvSpPr>
          <p:cNvPr id="12" name="Pyöristetty suorakulmio 11"/>
          <p:cNvSpPr/>
          <p:nvPr/>
        </p:nvSpPr>
        <p:spPr>
          <a:xfrm>
            <a:off x="344488" y="3657600"/>
            <a:ext cx="2427287" cy="239553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20000"/>
              </a:spcBef>
              <a:spcAft>
                <a:spcPct val="0"/>
              </a:spcAft>
              <a:defRPr/>
            </a:pPr>
            <a:r>
              <a:rPr lang="fi-FI" altLang="fi-FI" b="1" kern="0" dirty="0">
                <a:solidFill>
                  <a:prstClr val="white"/>
                </a:solidFill>
              </a:rPr>
              <a:t>Syömishäiriö on vakava sairaus, johon voi pahimmassa tapauksessa kuolla.</a:t>
            </a:r>
          </a:p>
        </p:txBody>
      </p:sp>
      <p:sp>
        <p:nvSpPr>
          <p:cNvPr id="13" name="Pyöristetty suorakulmio 12"/>
          <p:cNvSpPr/>
          <p:nvPr/>
        </p:nvSpPr>
        <p:spPr>
          <a:xfrm>
            <a:off x="3767138" y="4468813"/>
            <a:ext cx="4478337" cy="158432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20000"/>
              </a:spcBef>
              <a:spcAft>
                <a:spcPct val="0"/>
              </a:spcAft>
              <a:defRPr/>
            </a:pPr>
            <a:r>
              <a:rPr lang="fi-FI" b="1" dirty="0">
                <a:solidFill>
                  <a:prstClr val="white"/>
                </a:solidFill>
              </a:rPr>
              <a:t>Syömishäiriö ei häviä yhtäkkiä mihinkään. Syömishäiriöllä on tapana tulla pahemmaksi ja vaikeammaksi, </a:t>
            </a:r>
          </a:p>
          <a:p>
            <a:pPr algn="ctr" eaLnBrk="0" fontAlgn="base" hangingPunct="0">
              <a:spcBef>
                <a:spcPct val="20000"/>
              </a:spcBef>
              <a:spcAft>
                <a:spcPct val="0"/>
              </a:spcAft>
              <a:defRPr/>
            </a:pPr>
            <a:r>
              <a:rPr lang="fi-FI" b="1" dirty="0">
                <a:solidFill>
                  <a:prstClr val="white"/>
                </a:solidFill>
              </a:rPr>
              <a:t>mikäli sitä ei hoideta.</a:t>
            </a:r>
          </a:p>
        </p:txBody>
      </p:sp>
      <p:cxnSp>
        <p:nvCxnSpPr>
          <p:cNvPr id="4" name="Suora nuoliyhdysviiva 3"/>
          <p:cNvCxnSpPr/>
          <p:nvPr/>
        </p:nvCxnSpPr>
        <p:spPr>
          <a:xfrm>
            <a:off x="3767138" y="2409031"/>
            <a:ext cx="516830" cy="2278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uora nuoliyhdysviiva 13"/>
          <p:cNvCxnSpPr/>
          <p:nvPr/>
        </p:nvCxnSpPr>
        <p:spPr>
          <a:xfrm flipH="1">
            <a:off x="6228184" y="3789040"/>
            <a:ext cx="576064"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uora nuoliyhdysviiva 15"/>
          <p:cNvCxnSpPr/>
          <p:nvPr/>
        </p:nvCxnSpPr>
        <p:spPr>
          <a:xfrm flipH="1" flipV="1">
            <a:off x="2915816" y="4855369"/>
            <a:ext cx="741784" cy="1578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46659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15" name="Suorakulmio 14"/>
          <p:cNvSpPr/>
          <p:nvPr/>
        </p:nvSpPr>
        <p:spPr>
          <a:xfrm>
            <a:off x="-341313" y="303213"/>
            <a:ext cx="7289577" cy="1027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altLang="fi-FI" sz="2000" b="1" kern="0" dirty="0">
                <a:solidFill>
                  <a:srgbClr val="000000"/>
                </a:solidFill>
              </a:rPr>
              <a:t>KOLME AJATUSTA SYÖMISHÄIRIÖÖN PUUTTUMISESTA </a:t>
            </a:r>
            <a:r>
              <a:rPr lang="fi-FI" altLang="fi-FI" sz="2000" b="1" kern="0" dirty="0" smtClean="0">
                <a:solidFill>
                  <a:srgbClr val="000000"/>
                </a:solidFill>
              </a:rPr>
              <a:t>NRO </a:t>
            </a:r>
            <a:r>
              <a:rPr lang="fi-FI" altLang="fi-FI" sz="2000" b="1" kern="0" dirty="0">
                <a:solidFill>
                  <a:srgbClr val="000000"/>
                </a:solidFill>
              </a:rPr>
              <a:t>2</a:t>
            </a:r>
          </a:p>
        </p:txBody>
      </p:sp>
      <p:sp>
        <p:nvSpPr>
          <p:cNvPr id="17" name="Pyöristetty suorakulmio 16"/>
          <p:cNvSpPr/>
          <p:nvPr/>
        </p:nvSpPr>
        <p:spPr>
          <a:xfrm>
            <a:off x="468313" y="1690688"/>
            <a:ext cx="1644650" cy="482758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fi-FI" b="1" dirty="0">
                <a:solidFill>
                  <a:prstClr val="white"/>
                </a:solidFill>
              </a:rPr>
              <a:t>Rohkaise puhumaan ja hakemaan apua</a:t>
            </a:r>
          </a:p>
          <a:p>
            <a:pPr marL="274320" indent="-274320">
              <a:spcBef>
                <a:spcPct val="0"/>
              </a:spcBef>
              <a:buFont typeface="Wingdings"/>
              <a:buChar char=""/>
              <a:defRPr/>
            </a:pPr>
            <a:endParaRPr lang="fi-FI" b="1" dirty="0">
              <a:solidFill>
                <a:prstClr val="white"/>
              </a:solidFill>
            </a:endParaRPr>
          </a:p>
        </p:txBody>
      </p:sp>
      <p:sp>
        <p:nvSpPr>
          <p:cNvPr id="18" name="Pyöristetty suorakulmio 17"/>
          <p:cNvSpPr/>
          <p:nvPr/>
        </p:nvSpPr>
        <p:spPr>
          <a:xfrm>
            <a:off x="2913063" y="1719263"/>
            <a:ext cx="4298950" cy="11414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20000"/>
              </a:spcBef>
              <a:spcAft>
                <a:spcPct val="0"/>
              </a:spcAft>
              <a:defRPr/>
            </a:pPr>
            <a:r>
              <a:rPr lang="fi-FI" b="1" dirty="0">
                <a:solidFill>
                  <a:prstClr val="white"/>
                </a:solidFill>
              </a:rPr>
              <a:t>Syömishäiriöstä harvoin, tuskin koskaan, toipuu ilman ammattiapua. Koulun terveydenhoitajasta ja lääkäristä on hyvä aloittaa.</a:t>
            </a:r>
          </a:p>
        </p:txBody>
      </p:sp>
      <p:sp>
        <p:nvSpPr>
          <p:cNvPr id="19" name="Pyöristetty suorakulmio 18"/>
          <p:cNvSpPr/>
          <p:nvPr/>
        </p:nvSpPr>
        <p:spPr>
          <a:xfrm>
            <a:off x="4237038" y="3303588"/>
            <a:ext cx="4298950" cy="12319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20000"/>
              </a:spcBef>
              <a:spcAft>
                <a:spcPct val="0"/>
              </a:spcAft>
              <a:defRPr/>
            </a:pPr>
            <a:r>
              <a:rPr lang="fi-FI" b="1" dirty="0">
                <a:solidFill>
                  <a:prstClr val="white"/>
                </a:solidFill>
              </a:rPr>
              <a:t>Syömishäiriöstä kärsivä ei välttämättä osaa sanoa mikä häntä vaivaa ja miksi hän tekee niin kuin tekee.</a:t>
            </a:r>
          </a:p>
        </p:txBody>
      </p:sp>
      <p:sp>
        <p:nvSpPr>
          <p:cNvPr id="20" name="Pyöristetty suorakulmio 19"/>
          <p:cNvSpPr/>
          <p:nvPr/>
        </p:nvSpPr>
        <p:spPr>
          <a:xfrm>
            <a:off x="2913063" y="4989513"/>
            <a:ext cx="4395787" cy="14763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20000"/>
              </a:spcBef>
              <a:spcAft>
                <a:spcPct val="0"/>
              </a:spcAft>
              <a:defRPr/>
            </a:pPr>
            <a:r>
              <a:rPr lang="fi-FI" b="1" dirty="0">
                <a:solidFill>
                  <a:prstClr val="white"/>
                </a:solidFill>
              </a:rPr>
              <a:t>Älä välitä, vaikka tulet torjutuksi. Yritä uudelleen.</a:t>
            </a:r>
          </a:p>
        </p:txBody>
      </p:sp>
      <p:cxnSp>
        <p:nvCxnSpPr>
          <p:cNvPr id="3" name="Suora nuoliyhdysviiva 2"/>
          <p:cNvCxnSpPr/>
          <p:nvPr/>
        </p:nvCxnSpPr>
        <p:spPr>
          <a:xfrm flipV="1">
            <a:off x="2267744" y="2839388"/>
            <a:ext cx="533399" cy="4429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uora nuoliyhdysviiva 5"/>
          <p:cNvCxnSpPr/>
          <p:nvPr/>
        </p:nvCxnSpPr>
        <p:spPr>
          <a:xfrm>
            <a:off x="2267743" y="3645024"/>
            <a:ext cx="144016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uora nuoliyhdysviiva 8"/>
          <p:cNvCxnSpPr/>
          <p:nvPr/>
        </p:nvCxnSpPr>
        <p:spPr>
          <a:xfrm>
            <a:off x="2267743" y="3919538"/>
            <a:ext cx="645319" cy="6206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01880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10" name="Suorakulmio 9"/>
          <p:cNvSpPr/>
          <p:nvPr/>
        </p:nvSpPr>
        <p:spPr>
          <a:xfrm>
            <a:off x="0" y="434975"/>
            <a:ext cx="6568441" cy="1027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altLang="fi-FI" sz="2000" b="1" kern="0" dirty="0">
                <a:solidFill>
                  <a:srgbClr val="000000"/>
                </a:solidFill>
              </a:rPr>
              <a:t>KOLME AJATUSTA SYÖMISHÄIRIÖÖN PUUTTUMISESTA </a:t>
            </a:r>
            <a:r>
              <a:rPr lang="fi-FI" altLang="fi-FI" sz="2000" b="1" kern="0" dirty="0" smtClean="0">
                <a:solidFill>
                  <a:srgbClr val="000000"/>
                </a:solidFill>
              </a:rPr>
              <a:t>:</a:t>
            </a:r>
            <a:endParaRPr lang="fi-FI" altLang="fi-FI" sz="2000" b="1" kern="0" dirty="0">
              <a:solidFill>
                <a:srgbClr val="000000"/>
              </a:solidFill>
            </a:endParaRPr>
          </a:p>
          <a:p>
            <a:pPr algn="ctr">
              <a:defRPr/>
            </a:pPr>
            <a:r>
              <a:rPr lang="fi-FI" altLang="fi-FI" sz="2000" b="1" kern="0" dirty="0">
                <a:solidFill>
                  <a:srgbClr val="000000"/>
                </a:solidFill>
              </a:rPr>
              <a:t> NRO 3</a:t>
            </a:r>
          </a:p>
        </p:txBody>
      </p:sp>
      <p:sp>
        <p:nvSpPr>
          <p:cNvPr id="11" name="Pyöristetty suorakulmio 10"/>
          <p:cNvSpPr/>
          <p:nvPr/>
        </p:nvSpPr>
        <p:spPr>
          <a:xfrm>
            <a:off x="452438" y="1916113"/>
            <a:ext cx="8135937" cy="100806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fi-FI" b="1" dirty="0">
                <a:solidFill>
                  <a:prstClr val="white"/>
                </a:solidFill>
              </a:rPr>
              <a:t>Ole avoin ja rehellinen, älä toimi selän takana. </a:t>
            </a:r>
          </a:p>
          <a:p>
            <a:pPr algn="ctr" fontAlgn="base">
              <a:spcBef>
                <a:spcPct val="0"/>
              </a:spcBef>
              <a:spcAft>
                <a:spcPct val="0"/>
              </a:spcAft>
              <a:defRPr/>
            </a:pPr>
            <a:r>
              <a:rPr lang="fi-FI" b="1" dirty="0">
                <a:solidFill>
                  <a:prstClr val="white"/>
                </a:solidFill>
              </a:rPr>
              <a:t>Kerro rehellisesti mitä aiot tehdä ja kenelle aiot </a:t>
            </a:r>
            <a:r>
              <a:rPr lang="fi-FI" b="1" dirty="0" smtClean="0">
                <a:solidFill>
                  <a:prstClr val="white"/>
                </a:solidFill>
              </a:rPr>
              <a:t>asiasta </a:t>
            </a:r>
            <a:r>
              <a:rPr lang="fi-FI" b="1" dirty="0">
                <a:solidFill>
                  <a:prstClr val="white"/>
                </a:solidFill>
              </a:rPr>
              <a:t>puhua.</a:t>
            </a:r>
          </a:p>
        </p:txBody>
      </p:sp>
      <p:sp>
        <p:nvSpPr>
          <p:cNvPr id="13" name="Pyöristetty suorakulmio 12"/>
          <p:cNvSpPr/>
          <p:nvPr/>
        </p:nvSpPr>
        <p:spPr>
          <a:xfrm>
            <a:off x="831850" y="3357563"/>
            <a:ext cx="2300288" cy="273526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fi-FI" b="1" dirty="0">
                <a:solidFill>
                  <a:prstClr val="white"/>
                </a:solidFill>
              </a:rPr>
              <a:t>Syömishäiriöstä kärsivän on vaikea olla avoin ja rehellinen.  Sinulla on mahdollisuus olla esimerkkinä.</a:t>
            </a:r>
          </a:p>
        </p:txBody>
      </p:sp>
      <p:sp>
        <p:nvSpPr>
          <p:cNvPr id="14" name="Pyöristetty suorakulmio 13"/>
          <p:cNvSpPr/>
          <p:nvPr/>
        </p:nvSpPr>
        <p:spPr>
          <a:xfrm>
            <a:off x="3635375" y="3357563"/>
            <a:ext cx="2520950" cy="277653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fi-FI" b="1" dirty="0">
                <a:solidFill>
                  <a:prstClr val="white"/>
                </a:solidFill>
              </a:rPr>
              <a:t>Älä toimi yksin, jotta et uuvuta itseäsi. Sopikaa yhdessä kenen kanssa keskustellaan ja kenen kanssa ei.</a:t>
            </a:r>
          </a:p>
          <a:p>
            <a:pPr>
              <a:spcBef>
                <a:spcPct val="0"/>
              </a:spcBef>
              <a:defRPr/>
            </a:pPr>
            <a:endParaRPr lang="fi-FI" b="1" dirty="0">
              <a:solidFill>
                <a:prstClr val="white"/>
              </a:solidFill>
            </a:endParaRPr>
          </a:p>
        </p:txBody>
      </p:sp>
      <p:sp>
        <p:nvSpPr>
          <p:cNvPr id="16" name="Pyöristetty suorakulmio 15"/>
          <p:cNvSpPr/>
          <p:nvPr/>
        </p:nvSpPr>
        <p:spPr>
          <a:xfrm>
            <a:off x="6684963" y="3357563"/>
            <a:ext cx="1631950" cy="273526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0"/>
              </a:spcBef>
              <a:defRPr/>
            </a:pPr>
            <a:r>
              <a:rPr lang="fi-FI" b="1" dirty="0" smtClean="0">
                <a:solidFill>
                  <a:prstClr val="white"/>
                </a:solidFill>
              </a:rPr>
              <a:t>Toipuminen on koko perheen prosessi.</a:t>
            </a:r>
            <a:endParaRPr lang="fi-FI" b="1" dirty="0">
              <a:solidFill>
                <a:prstClr val="white"/>
              </a:solidFill>
            </a:endParaRPr>
          </a:p>
        </p:txBody>
      </p:sp>
    </p:spTree>
    <p:extLst>
      <p:ext uri="{BB962C8B-B14F-4D97-AF65-F5344CB8AC3E}">
        <p14:creationId xmlns:p14="http://schemas.microsoft.com/office/powerpoint/2010/main" val="21178184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2049797" y="1772816"/>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dirty="0" smtClean="0"/>
              <a:t>Seuraavassa videossa on ajatuksia toipumisesta.</a:t>
            </a:r>
            <a:endParaRPr lang="fi-FI" sz="2000"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VIDEO</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8461" y="304325"/>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Pyöristetty suorakulmio 9"/>
          <p:cNvSpPr/>
          <p:nvPr/>
        </p:nvSpPr>
        <p:spPr>
          <a:xfrm>
            <a:off x="1907704" y="3284984"/>
            <a:ext cx="5328592" cy="92509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dirty="0" smtClean="0">
                <a:solidFill>
                  <a:prstClr val="white"/>
                </a:solidFill>
              </a:rPr>
              <a:t>Millaisia ajatuksia ne herättävät?</a:t>
            </a:r>
            <a:endParaRPr lang="fi-FI" sz="2000" dirty="0">
              <a:solidFill>
                <a:prstClr val="white"/>
              </a:solidFill>
            </a:endParaRPr>
          </a:p>
        </p:txBody>
      </p:sp>
    </p:spTree>
    <p:extLst>
      <p:ext uri="{BB962C8B-B14F-4D97-AF65-F5344CB8AC3E}">
        <p14:creationId xmlns:p14="http://schemas.microsoft.com/office/powerpoint/2010/main" val="1682255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539551" y="1554721"/>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fi-FI" sz="2400" b="1" dirty="0" smtClean="0"/>
              <a:t>Mitkä asiat altistavat </a:t>
            </a:r>
            <a:r>
              <a:rPr lang="fi-FI" sz="2400" b="1" dirty="0"/>
              <a:t>syömishäiriölle</a:t>
            </a:r>
            <a:r>
              <a:rPr lang="fi-FI" sz="2400" b="1" dirty="0" smtClean="0"/>
              <a:t>?</a:t>
            </a:r>
            <a:endParaRPr lang="fi-FI" sz="24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ESITYKSEN SISÄLTÖ</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3002833" y="2490824"/>
            <a:ext cx="5661022" cy="981184"/>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fi-FI" sz="2400" b="1" dirty="0" smtClean="0"/>
              <a:t>Mikä </a:t>
            </a:r>
            <a:r>
              <a:rPr lang="fi-FI" sz="2400" b="1" dirty="0"/>
              <a:t>laukaisee syömishäiriön</a:t>
            </a:r>
            <a:r>
              <a:rPr lang="fi-FI" sz="2400" b="1" dirty="0" smtClean="0"/>
              <a:t>?</a:t>
            </a:r>
            <a:endParaRPr lang="fi-FI" sz="2400" b="1" dirty="0"/>
          </a:p>
        </p:txBody>
      </p:sp>
      <p:sp>
        <p:nvSpPr>
          <p:cNvPr id="9" name="Pyöristetty suorakulmio 8"/>
          <p:cNvSpPr/>
          <p:nvPr/>
        </p:nvSpPr>
        <p:spPr>
          <a:xfrm>
            <a:off x="539552" y="3472008"/>
            <a:ext cx="5096136"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fi-FI" sz="2400" b="1" dirty="0" smtClean="0"/>
              <a:t>Mitä </a:t>
            </a:r>
            <a:r>
              <a:rPr lang="fi-FI" sz="2400" b="1" dirty="0"/>
              <a:t>sairastava ajattelee</a:t>
            </a:r>
            <a:r>
              <a:rPr lang="fi-FI" sz="2400" b="1" dirty="0" smtClean="0"/>
              <a:t>?</a:t>
            </a:r>
            <a:endParaRPr lang="fi-FI" sz="2400" b="1" dirty="0">
              <a:solidFill>
                <a:prstClr val="white"/>
              </a:solidFill>
            </a:endParaRPr>
          </a:p>
        </p:txBody>
      </p:sp>
      <p:sp>
        <p:nvSpPr>
          <p:cNvPr id="10" name="Pyöristetty suorakulmio 9"/>
          <p:cNvSpPr/>
          <p:nvPr/>
        </p:nvSpPr>
        <p:spPr>
          <a:xfrm>
            <a:off x="3018888" y="4532731"/>
            <a:ext cx="5516974" cy="92509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fi-FI" sz="2400" b="1" dirty="0" smtClean="0"/>
              <a:t>Mikä </a:t>
            </a:r>
            <a:r>
              <a:rPr lang="fi-FI" sz="2400" b="1" dirty="0"/>
              <a:t>saa aikaiseksi </a:t>
            </a:r>
            <a:r>
              <a:rPr lang="fi-FI" sz="2400" b="1" dirty="0" smtClean="0"/>
              <a:t>toipumisen?</a:t>
            </a:r>
            <a:endParaRPr lang="fi-FI" sz="2400" b="1" dirty="0">
              <a:solidFill>
                <a:prstClr val="white"/>
              </a:solidFill>
            </a:endParaRPr>
          </a:p>
        </p:txBody>
      </p:sp>
      <p:sp>
        <p:nvSpPr>
          <p:cNvPr id="8" name="Pyöristetty suorakulmio 7"/>
          <p:cNvSpPr/>
          <p:nvPr/>
        </p:nvSpPr>
        <p:spPr>
          <a:xfrm>
            <a:off x="539552" y="5457822"/>
            <a:ext cx="5516974" cy="92509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fi-FI" sz="2400" b="1" dirty="0" smtClean="0"/>
              <a:t>Ajatuksia syömishäiriöön puuttumisesta.</a:t>
            </a:r>
            <a:endParaRPr lang="fi-FI" sz="2400" b="1" dirty="0">
              <a:solidFill>
                <a:prstClr val="white"/>
              </a:solidFill>
            </a:endParaRPr>
          </a:p>
        </p:txBody>
      </p:sp>
    </p:spTree>
    <p:extLst>
      <p:ext uri="{BB962C8B-B14F-4D97-AF65-F5344CB8AC3E}">
        <p14:creationId xmlns:p14="http://schemas.microsoft.com/office/powerpoint/2010/main" val="7839747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pic>
        <p:nvPicPr>
          <p:cNvPr id="3" name="lSLnsq_57E8"/>
          <p:cNvPicPr>
            <a:picLocks noRot="1" noChangeAspect="1"/>
          </p:cNvPicPr>
          <p:nvPr>
            <a:videoFile r:link="rId1"/>
          </p:nvPr>
        </p:nvPicPr>
        <p:blipFill>
          <a:blip r:embed="rId3"/>
          <a:stretch>
            <a:fillRect/>
          </a:stretch>
        </p:blipFill>
        <p:spPr>
          <a:xfrm>
            <a:off x="107504" y="917721"/>
            <a:ext cx="8944994" cy="5031559"/>
          </a:xfrm>
          <a:prstGeom prst="rect">
            <a:avLst/>
          </a:prstGeom>
        </p:spPr>
      </p:pic>
    </p:spTree>
    <p:extLst>
      <p:ext uri="{BB962C8B-B14F-4D97-AF65-F5344CB8AC3E}">
        <p14:creationId xmlns:p14="http://schemas.microsoft.com/office/powerpoint/2010/main" val="4252041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4" name="Tekstiruutu 3"/>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err="1" smtClean="0"/>
              <a:t>www.tasapainoa.fi</a:t>
            </a:r>
            <a:endParaRPr lang="fi-FI" sz="2400" dirty="0"/>
          </a:p>
        </p:txBody>
      </p:sp>
      <p:sp>
        <p:nvSpPr>
          <p:cNvPr id="5" name="Pyöristetty suorakulmio 4"/>
          <p:cNvSpPr/>
          <p:nvPr/>
        </p:nvSpPr>
        <p:spPr>
          <a:xfrm>
            <a:off x="2019174" y="3717032"/>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4000" b="1" dirty="0" smtClean="0"/>
              <a:t>KIITOS!</a:t>
            </a:r>
            <a:endParaRPr lang="fi-FI" sz="4000" b="1" dirty="0"/>
          </a:p>
        </p:txBody>
      </p:sp>
    </p:spTree>
    <p:extLst>
      <p:ext uri="{BB962C8B-B14F-4D97-AF65-F5344CB8AC3E}">
        <p14:creationId xmlns:p14="http://schemas.microsoft.com/office/powerpoint/2010/main" val="1239004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539551" y="1855216"/>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fi-FI" sz="2000" b="1" dirty="0" smtClean="0"/>
              <a:t>Syömishäiriö on mielenterveyden häiriö,</a:t>
            </a:r>
            <a:endParaRPr lang="fi-FI" sz="20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SYÖMISHÄIRIÖLLE ALTISTAVIA TEKIJÖITÄ</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3018888" y="2791319"/>
            <a:ext cx="5661022" cy="981184"/>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a:t>j</a:t>
            </a:r>
            <a:r>
              <a:rPr lang="fi-FI" sz="2000" b="1" dirty="0" smtClean="0"/>
              <a:t>ossa keho oireilee.</a:t>
            </a:r>
            <a:endParaRPr lang="fi-FI" sz="2000" b="1" dirty="0"/>
          </a:p>
        </p:txBody>
      </p:sp>
      <p:sp>
        <p:nvSpPr>
          <p:cNvPr id="9" name="Pyöristetty suorakulmio 8"/>
          <p:cNvSpPr/>
          <p:nvPr/>
        </p:nvSpPr>
        <p:spPr>
          <a:xfrm>
            <a:off x="539552" y="3772503"/>
            <a:ext cx="5096136"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fi-FI" sz="2000" b="1" dirty="0" smtClean="0">
                <a:solidFill>
                  <a:prstClr val="white"/>
                </a:solidFill>
              </a:rPr>
              <a:t>Syömishäiriön taustalla on aina ahdistusta,</a:t>
            </a:r>
            <a:endParaRPr lang="fi-FI" sz="2000" b="1" dirty="0">
              <a:solidFill>
                <a:prstClr val="white"/>
              </a:solidFill>
            </a:endParaRPr>
          </a:p>
        </p:txBody>
      </p:sp>
      <p:sp>
        <p:nvSpPr>
          <p:cNvPr id="10" name="Pyöristetty suorakulmio 9"/>
          <p:cNvSpPr/>
          <p:nvPr/>
        </p:nvSpPr>
        <p:spPr>
          <a:xfrm>
            <a:off x="3018888" y="4833226"/>
            <a:ext cx="5516974" cy="925091"/>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fi-FI" sz="2000" b="1" dirty="0">
                <a:solidFill>
                  <a:prstClr val="white"/>
                </a:solidFill>
              </a:rPr>
              <a:t>p</a:t>
            </a:r>
            <a:r>
              <a:rPr lang="fi-FI" sz="2000" b="1" dirty="0" smtClean="0">
                <a:solidFill>
                  <a:prstClr val="white"/>
                </a:solidFill>
              </a:rPr>
              <a:t>ahaa oloa ja vaikeuksia kohdata tunteita. </a:t>
            </a:r>
            <a:endParaRPr lang="fi-FI" sz="2000" b="1" dirty="0">
              <a:solidFill>
                <a:prstClr val="white"/>
              </a:solidFill>
            </a:endParaRPr>
          </a:p>
        </p:txBody>
      </p:sp>
    </p:spTree>
    <p:extLst>
      <p:ext uri="{BB962C8B-B14F-4D97-AF65-F5344CB8AC3E}">
        <p14:creationId xmlns:p14="http://schemas.microsoft.com/office/powerpoint/2010/main" val="3893023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1547664" y="1562196"/>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Yleinen ahdistuneisuus.</a:t>
            </a:r>
            <a:endParaRPr lang="fi-FI" sz="20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SYÖMISHÄIRIÖLLE ALTISTAVIA TEKIJÖITÄ</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1598299" y="2754772"/>
            <a:ext cx="5096137" cy="981184"/>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Riittämättömyyden tunne.</a:t>
            </a:r>
            <a:endParaRPr lang="fi-FI" sz="2000" b="1" dirty="0"/>
          </a:p>
        </p:txBody>
      </p:sp>
      <p:sp>
        <p:nvSpPr>
          <p:cNvPr id="9" name="Pyöristetty suorakulmio 8"/>
          <p:cNvSpPr/>
          <p:nvPr/>
        </p:nvSpPr>
        <p:spPr>
          <a:xfrm>
            <a:off x="1547665" y="4005064"/>
            <a:ext cx="5096136"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Vaikeus kohdata tunteita.</a:t>
            </a:r>
            <a:endParaRPr lang="fi-FI" sz="2000" b="1" dirty="0">
              <a:solidFill>
                <a:prstClr val="white"/>
              </a:solidFill>
            </a:endParaRPr>
          </a:p>
        </p:txBody>
      </p:sp>
      <p:sp>
        <p:nvSpPr>
          <p:cNvPr id="10" name="Pyöristetty suorakulmio 9"/>
          <p:cNvSpPr/>
          <p:nvPr/>
        </p:nvSpPr>
        <p:spPr>
          <a:xfrm>
            <a:off x="1568707" y="5301208"/>
            <a:ext cx="5125729" cy="1069107"/>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Ulkonäkökeskeinen maailmankuva.</a:t>
            </a:r>
            <a:endParaRPr lang="fi-FI" sz="2000" b="1" dirty="0">
              <a:solidFill>
                <a:prstClr val="white"/>
              </a:solidFill>
            </a:endParaRPr>
          </a:p>
        </p:txBody>
      </p:sp>
    </p:spTree>
    <p:extLst>
      <p:ext uri="{BB962C8B-B14F-4D97-AF65-F5344CB8AC3E}">
        <p14:creationId xmlns:p14="http://schemas.microsoft.com/office/powerpoint/2010/main" val="3363777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1" y="1412776"/>
            <a:ext cx="5096137" cy="2417245"/>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altLang="fi-FI" sz="2000" i="1" dirty="0">
                <a:solidFill>
                  <a:schemeClr val="tx1"/>
                </a:solidFill>
              </a:rPr>
              <a:t>Itseinho on todella tuttua. Se on kestänyt lapsesta asti ja sen piiriin saattaa päätyä mikä vain. Joskus jopa samaistin itseni häpeän tunteeseen: ajattelin, että olen itse häpeä. Se oli joka ikinen hetki läsnä, usein edelleenkin. </a:t>
            </a:r>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SYÖMISHÄIRIÖLLE ALTISTAVIA TEKIJÖITÄ</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1691680" y="5444768"/>
            <a:ext cx="5096137" cy="1296600"/>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altLang="fi-FI" sz="2000" i="1" dirty="0">
                <a:solidFill>
                  <a:schemeClr val="tx1"/>
                </a:solidFill>
              </a:rPr>
              <a:t>Se vain meni siihen, että olin kiltti. Huomasin, että pääsee helpolla, kun tekee mitä sanotaan eikä herätä hämmennystä. Pääsin määränpäähäni: minusta tykättiin. </a:t>
            </a:r>
            <a:endParaRPr lang="fi-FI" sz="2000" b="1" dirty="0"/>
          </a:p>
        </p:txBody>
      </p:sp>
      <p:sp>
        <p:nvSpPr>
          <p:cNvPr id="9" name="Pyöristetty suorakulmio 8"/>
          <p:cNvSpPr/>
          <p:nvPr/>
        </p:nvSpPr>
        <p:spPr>
          <a:xfrm>
            <a:off x="3707904" y="3573016"/>
            <a:ext cx="5096136" cy="1871752"/>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i-FI" altLang="fi-FI" sz="2000" i="1" dirty="0">
                <a:solidFill>
                  <a:schemeClr val="tx1"/>
                </a:solidFill>
              </a:rPr>
              <a:t>Olen tehnyt tavoitelistoja. Niissä on aina ykkösenä laihuus. Kaikki muut ovat tulleet sen jälkeen. Se kertoo vääristyneistä arvoista. Voin syyttää ympäristöäkin: kauheat paineet, jos katsot tv-ohjelmia, mainontaa, omia kavereita...</a:t>
            </a:r>
          </a:p>
        </p:txBody>
      </p:sp>
    </p:spTree>
    <p:extLst>
      <p:ext uri="{BB962C8B-B14F-4D97-AF65-F5344CB8AC3E}">
        <p14:creationId xmlns:p14="http://schemas.microsoft.com/office/powerpoint/2010/main" val="1924872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1691679" y="1554721"/>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Laihduttaminen.</a:t>
            </a:r>
            <a:endParaRPr lang="fi-FI" sz="20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SYÖMISHÄIRIÖN LAUKAISEVIA TEKIJÖITÄ</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1691680" y="2759596"/>
            <a:ext cx="5096137" cy="981184"/>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Laihduttaminen. Laihduttaminen.</a:t>
            </a:r>
            <a:endParaRPr lang="fi-FI" sz="2000" b="1" dirty="0"/>
          </a:p>
        </p:txBody>
      </p:sp>
      <p:sp>
        <p:nvSpPr>
          <p:cNvPr id="9" name="Pyöristetty suorakulmio 8"/>
          <p:cNvSpPr/>
          <p:nvPr/>
        </p:nvSpPr>
        <p:spPr>
          <a:xfrm>
            <a:off x="550213" y="3940548"/>
            <a:ext cx="3539601"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Arvottomuuden tunne.</a:t>
            </a:r>
            <a:endParaRPr lang="fi-FI" sz="2000" b="1" dirty="0">
              <a:solidFill>
                <a:prstClr val="white"/>
              </a:solidFill>
            </a:endParaRPr>
          </a:p>
        </p:txBody>
      </p:sp>
      <p:sp>
        <p:nvSpPr>
          <p:cNvPr id="10" name="Pyöristetty suorakulmio 9"/>
          <p:cNvSpPr/>
          <p:nvPr/>
        </p:nvSpPr>
        <p:spPr>
          <a:xfrm>
            <a:off x="1907704" y="5229201"/>
            <a:ext cx="5096137" cy="1127646"/>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Muiden huomauttelu omasta ulkomuodosta.</a:t>
            </a:r>
            <a:endParaRPr lang="fi-FI" sz="2000" b="1" dirty="0">
              <a:solidFill>
                <a:prstClr val="white"/>
              </a:solidFill>
            </a:endParaRPr>
          </a:p>
        </p:txBody>
      </p:sp>
      <p:sp>
        <p:nvSpPr>
          <p:cNvPr id="8" name="Pyöristetty suorakulmio 7"/>
          <p:cNvSpPr/>
          <p:nvPr/>
        </p:nvSpPr>
        <p:spPr>
          <a:xfrm>
            <a:off x="4830266" y="3952589"/>
            <a:ext cx="3554346" cy="106072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Koulukiusaaminen.</a:t>
            </a:r>
            <a:endParaRPr lang="fi-FI" sz="2000" b="1" dirty="0">
              <a:solidFill>
                <a:prstClr val="white"/>
              </a:solidFill>
            </a:endParaRPr>
          </a:p>
        </p:txBody>
      </p:sp>
    </p:spTree>
    <p:extLst>
      <p:ext uri="{BB962C8B-B14F-4D97-AF65-F5344CB8AC3E}">
        <p14:creationId xmlns:p14="http://schemas.microsoft.com/office/powerpoint/2010/main" val="2144719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1691679" y="1554721"/>
            <a:ext cx="5096137" cy="93610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Syömishäiriön laukaisee kaikkein useimmin laihduttaminen. </a:t>
            </a:r>
            <a:endParaRPr lang="fi-FI" sz="20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SYÖMISHÄIRIÖN LAUKAISEVIA TEKIJÖITÄ</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yöristetty suorakulmio 5"/>
          <p:cNvSpPr/>
          <p:nvPr/>
        </p:nvSpPr>
        <p:spPr>
          <a:xfrm>
            <a:off x="1661057" y="2636912"/>
            <a:ext cx="5096137" cy="981184"/>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Painoon, ruokaan ja liikuntaan keskittyminen helpottavat oloa, kun ei tarvitse kohdata omaa pahaa oloa.</a:t>
            </a:r>
          </a:p>
        </p:txBody>
      </p:sp>
      <p:sp>
        <p:nvSpPr>
          <p:cNvPr id="9" name="Pyöristetty suorakulmio 8"/>
          <p:cNvSpPr/>
          <p:nvPr/>
        </p:nvSpPr>
        <p:spPr>
          <a:xfrm>
            <a:off x="323528" y="5094933"/>
            <a:ext cx="3916218" cy="1288653"/>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Kontrollista tulee keskeinen oire: kaiken pitää olla suunniteltua ja ennakoitavissa.</a:t>
            </a:r>
          </a:p>
        </p:txBody>
      </p:sp>
      <p:sp>
        <p:nvSpPr>
          <p:cNvPr id="10" name="Pyöristetty suorakulmio 9"/>
          <p:cNvSpPr/>
          <p:nvPr/>
        </p:nvSpPr>
        <p:spPr>
          <a:xfrm>
            <a:off x="1691678" y="3789040"/>
            <a:ext cx="5096137" cy="1127646"/>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Henkilö itse ei tunne olevansa vaarassa, hän on aloittanut uuden, paremman elämän.</a:t>
            </a:r>
          </a:p>
        </p:txBody>
      </p:sp>
      <p:sp>
        <p:nvSpPr>
          <p:cNvPr id="8" name="Pyöristetty suorakulmio 7"/>
          <p:cNvSpPr/>
          <p:nvPr/>
        </p:nvSpPr>
        <p:spPr>
          <a:xfrm>
            <a:off x="4427984" y="5085184"/>
            <a:ext cx="4252937" cy="1272619"/>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solidFill>
                  <a:prstClr val="white"/>
                </a:solidFill>
              </a:rPr>
              <a:t>Mikäli kontrolli ei pidä, retkahtaminen on totaalista.</a:t>
            </a:r>
            <a:endParaRPr lang="fi-FI" sz="2000" b="1" dirty="0">
              <a:solidFill>
                <a:prstClr val="white"/>
              </a:solidFill>
            </a:endParaRPr>
          </a:p>
        </p:txBody>
      </p:sp>
    </p:spTree>
    <p:extLst>
      <p:ext uri="{BB962C8B-B14F-4D97-AF65-F5344CB8AC3E}">
        <p14:creationId xmlns:p14="http://schemas.microsoft.com/office/powerpoint/2010/main" val="3090353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323529" y="1554721"/>
            <a:ext cx="6464288" cy="1298215"/>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altLang="fi-FI" sz="2000" i="1" dirty="0">
                <a:solidFill>
                  <a:schemeClr val="tx1"/>
                </a:solidFill>
              </a:rPr>
              <a:t>Se on hallintajärjestelmä. Kun piti sietää sellaisia ulkoisia tekijöitä, joita ei kerta kaikkiaan olisi jaksanut, siinä menee kuoreen. Kaikki meni aina samalla tavalla, se oli kuin sumu. Kun pidän itseni siinä sumussa, saan suoritettua kaiken. </a:t>
            </a:r>
            <a:endParaRPr lang="fi-FI" sz="2000" b="1" dirty="0">
              <a:solidFill>
                <a:schemeClr val="tx1"/>
              </a:solidFill>
            </a:endParaRPr>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SYÖMISHÄIRIÖN LAUKAISEVIA TEKIJÖITÄ</a:t>
            </a:r>
            <a:endParaRPr lang="fi-FI"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60648"/>
            <a:ext cx="1444625"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Pyöristetty suorakulmio 8"/>
          <p:cNvSpPr/>
          <p:nvPr/>
        </p:nvSpPr>
        <p:spPr>
          <a:xfrm>
            <a:off x="323529" y="4941168"/>
            <a:ext cx="8424936" cy="1514426"/>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altLang="fi-FI" sz="2000" i="1" dirty="0">
                <a:solidFill>
                  <a:schemeClr val="tx1"/>
                </a:solidFill>
              </a:rPr>
              <a:t>Alussa en tajunnut, että on kyse jostain syömishäiriöstä. Rupesin laihduttamaan: ensiksi vähensin syömistä ja sitten lopetin sen. Koin sen kauhean positiiviseksi. Kilot lähtivät ja tuli energiaa ihan hirveästi. Positiiviset fiilikset huijasivat</a:t>
            </a:r>
            <a:r>
              <a:rPr lang="fi-FI" altLang="fi-FI" sz="2000" i="1" dirty="0" smtClean="0">
                <a:solidFill>
                  <a:schemeClr val="tx1"/>
                </a:solidFill>
              </a:rPr>
              <a:t>.</a:t>
            </a:r>
            <a:endParaRPr lang="en-GB" altLang="fi-FI" sz="2000" dirty="0">
              <a:solidFill>
                <a:schemeClr val="tx1"/>
              </a:solidFill>
            </a:endParaRPr>
          </a:p>
        </p:txBody>
      </p:sp>
      <p:sp>
        <p:nvSpPr>
          <p:cNvPr id="10" name="Pyöristetty suorakulmio 9"/>
          <p:cNvSpPr/>
          <p:nvPr/>
        </p:nvSpPr>
        <p:spPr>
          <a:xfrm>
            <a:off x="323527" y="3068960"/>
            <a:ext cx="8357393" cy="1631702"/>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altLang="fi-FI" sz="2000" i="1" dirty="0">
                <a:solidFill>
                  <a:schemeClr val="bg1"/>
                </a:solidFill>
              </a:rPr>
              <a:t>Jos joku sanoi minulle jotain positiivista, käänsin sen mielessäni aina </a:t>
            </a:r>
            <a:r>
              <a:rPr lang="fi-FI" altLang="fi-FI" sz="2000" i="1" dirty="0" smtClean="0">
                <a:solidFill>
                  <a:schemeClr val="bg1"/>
                </a:solidFill>
              </a:rPr>
              <a:t>negatiiviseksi. Tämä </a:t>
            </a:r>
            <a:r>
              <a:rPr lang="fi-FI" altLang="fi-FI" sz="2000" i="1" dirty="0">
                <a:solidFill>
                  <a:schemeClr val="bg1"/>
                </a:solidFill>
              </a:rPr>
              <a:t>saattoi tapahtua kaveripiirissä tai töissä, missä olen saanut hirveästi kehuja. Ensinnäkään en uskonut niitä tai sitten ajattelin, että minua kehutaan, jotta tekisin vielä enemmän. </a:t>
            </a:r>
            <a:endParaRPr lang="fi-FI" sz="2000" b="1" dirty="0" smtClean="0">
              <a:solidFill>
                <a:schemeClr val="bg1"/>
              </a:solidFill>
            </a:endParaRPr>
          </a:p>
        </p:txBody>
      </p:sp>
    </p:spTree>
    <p:extLst>
      <p:ext uri="{BB962C8B-B14F-4D97-AF65-F5344CB8AC3E}">
        <p14:creationId xmlns:p14="http://schemas.microsoft.com/office/powerpoint/2010/main" val="1448387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9933">
            <a:alpha val="62000"/>
          </a:srgbClr>
        </a:solidFill>
        <a:effectLst/>
      </p:bgPr>
    </p:bg>
    <p:spTree>
      <p:nvGrpSpPr>
        <p:cNvPr id="1" name=""/>
        <p:cNvGrpSpPr/>
        <p:nvPr/>
      </p:nvGrpSpPr>
      <p:grpSpPr>
        <a:xfrm>
          <a:off x="0" y="0"/>
          <a:ext cx="0" cy="0"/>
          <a:chOff x="0" y="0"/>
          <a:chExt cx="0" cy="0"/>
        </a:xfrm>
      </p:grpSpPr>
      <p:sp>
        <p:nvSpPr>
          <p:cNvPr id="7" name="Pyöristetty suorakulmio 6"/>
          <p:cNvSpPr/>
          <p:nvPr/>
        </p:nvSpPr>
        <p:spPr>
          <a:xfrm>
            <a:off x="2023932" y="1605321"/>
            <a:ext cx="5096137" cy="1154199"/>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Videossa on neljä esimerkkiä siitä miten ympäröivään ja omaan epävarmuuteensa voi suhtautua.</a:t>
            </a:r>
            <a:endParaRPr lang="fi-FI" sz="2000" b="1" dirty="0"/>
          </a:p>
        </p:txBody>
      </p:sp>
      <p:sp>
        <p:nvSpPr>
          <p:cNvPr id="2" name="Tekstiruutu 1"/>
          <p:cNvSpPr txBox="1"/>
          <p:nvPr/>
        </p:nvSpPr>
        <p:spPr>
          <a:xfrm>
            <a:off x="1" y="723723"/>
            <a:ext cx="9144000" cy="461665"/>
          </a:xfrm>
          <a:prstGeom prst="rect">
            <a:avLst/>
          </a:prstGeom>
          <a:solidFill>
            <a:schemeClr val="bg1"/>
          </a:solidFill>
        </p:spPr>
        <p:txBody>
          <a:bodyPr wrap="square" rtlCol="0">
            <a:spAutoFit/>
          </a:bodyPr>
          <a:lstStyle/>
          <a:p>
            <a:pPr algn="ctr"/>
            <a:r>
              <a:rPr lang="fi-FI" sz="2400" dirty="0" smtClean="0"/>
              <a:t>VIDEO</a:t>
            </a:r>
            <a:endParaRPr lang="fi-FI" sz="2400" dirty="0"/>
          </a:p>
        </p:txBody>
      </p:sp>
      <p:sp>
        <p:nvSpPr>
          <p:cNvPr id="8" name="Pyöristetty suorakulmio 7"/>
          <p:cNvSpPr/>
          <p:nvPr/>
        </p:nvSpPr>
        <p:spPr>
          <a:xfrm>
            <a:off x="2043079" y="3366655"/>
            <a:ext cx="5096137" cy="1154199"/>
          </a:xfrm>
          <a:prstGeom prst="round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i-FI" sz="2000" b="1" dirty="0" smtClean="0"/>
              <a:t>Onko niissä jotakin tuttua?</a:t>
            </a:r>
          </a:p>
          <a:p>
            <a:pPr algn="ctr"/>
            <a:endParaRPr lang="fi-FI" sz="2000" b="1" dirty="0"/>
          </a:p>
          <a:p>
            <a:pPr algn="ctr"/>
            <a:endParaRPr lang="fi-FI" sz="2000" b="1" dirty="0"/>
          </a:p>
        </p:txBody>
      </p:sp>
    </p:spTree>
    <p:extLst>
      <p:ext uri="{BB962C8B-B14F-4D97-AF65-F5344CB8AC3E}">
        <p14:creationId xmlns:p14="http://schemas.microsoft.com/office/powerpoint/2010/main" val="4101596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748</TotalTime>
  <Words>1012</Words>
  <Application>Microsoft Office PowerPoint</Application>
  <PresentationFormat>Näytössä katseltava diaesitys (4:3)</PresentationFormat>
  <Paragraphs>92</Paragraphs>
  <Slides>21</Slides>
  <Notes>0</Notes>
  <HiddenSlides>0</HiddenSlides>
  <MMClips>2</MMClips>
  <ScaleCrop>false</ScaleCrop>
  <HeadingPairs>
    <vt:vector size="4" baseType="variant">
      <vt:variant>
        <vt:lpstr>Teema</vt:lpstr>
      </vt:variant>
      <vt:variant>
        <vt:i4>1</vt:i4>
      </vt:variant>
      <vt:variant>
        <vt:lpstr>Dian otsikot</vt:lpstr>
      </vt:variant>
      <vt:variant>
        <vt:i4>21</vt:i4>
      </vt:variant>
    </vt:vector>
  </HeadingPairs>
  <TitlesOfParts>
    <vt:vector size="22" baseType="lpstr">
      <vt:lpstr>1_Office-teema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NUOREN TASAPAINON RAKENTAMINEN</dc:title>
  <dc:creator>Sami Heimo</dc:creator>
  <cp:lastModifiedBy>Sami Heimo</cp:lastModifiedBy>
  <cp:revision>27</cp:revision>
  <dcterms:created xsi:type="dcterms:W3CDTF">2014-08-28T09:12:23Z</dcterms:created>
  <dcterms:modified xsi:type="dcterms:W3CDTF">2014-11-11T10:07:00Z</dcterms:modified>
  <cp:contentStatus>Valmis</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